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75" r:id="rId2"/>
    <p:sldId id="331" r:id="rId3"/>
    <p:sldId id="260" r:id="rId4"/>
    <p:sldId id="262" r:id="rId5"/>
    <p:sldId id="342" r:id="rId6"/>
    <p:sldId id="334" r:id="rId7"/>
    <p:sldId id="362" r:id="rId8"/>
    <p:sldId id="335" r:id="rId9"/>
    <p:sldId id="363" r:id="rId10"/>
    <p:sldId id="364" r:id="rId11"/>
    <p:sldId id="336" r:id="rId12"/>
    <p:sldId id="371" r:id="rId13"/>
    <p:sldId id="365" r:id="rId14"/>
    <p:sldId id="370" r:id="rId15"/>
    <p:sldId id="368" r:id="rId16"/>
    <p:sldId id="369" r:id="rId17"/>
    <p:sldId id="273" r:id="rId18"/>
    <p:sldId id="347" r:id="rId19"/>
    <p:sldId id="348" r:id="rId20"/>
    <p:sldId id="349" r:id="rId21"/>
    <p:sldId id="350" r:id="rId22"/>
    <p:sldId id="351" r:id="rId23"/>
    <p:sldId id="352" r:id="rId24"/>
    <p:sldId id="354" r:id="rId25"/>
    <p:sldId id="353" r:id="rId26"/>
    <p:sldId id="355" r:id="rId27"/>
    <p:sldId id="356" r:id="rId28"/>
    <p:sldId id="358" r:id="rId29"/>
    <p:sldId id="361" r:id="rId30"/>
    <p:sldId id="367" r:id="rId31"/>
    <p:sldId id="372" r:id="rId32"/>
    <p:sldId id="373" r:id="rId33"/>
    <p:sldId id="375" r:id="rId34"/>
    <p:sldId id="374" r:id="rId35"/>
    <p:sldId id="359" r:id="rId36"/>
    <p:sldId id="277" r:id="rId37"/>
    <p:sldId id="278" r:id="rId38"/>
    <p:sldId id="360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1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D98CE-6A45-4194-9518-6D71856D0010}" type="datetimeFigureOut">
              <a:rPr lang="zh-CN" altLang="en-US" smtClean="0"/>
              <a:pPr/>
              <a:t>2015/1/9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F6384-3911-4A2A-81F4-515AA8FE3D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17763-799B-4702-81AD-F0F0E977DB5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47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17763-799B-4702-81AD-F0F0E977DB5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95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17763-799B-4702-81AD-F0F0E977DB50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95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4E673-418F-4B7C-93D9-A050534DC050}" type="slidenum">
              <a:rPr lang="zh-CN" altLang="en-US" smtClean="0"/>
              <a:pPr/>
              <a:t>38</a:t>
            </a:fld>
            <a:endParaRPr lang="en-US" altLang="zh-CN" smtClean="0"/>
          </a:p>
        </p:txBody>
      </p:sp>
      <p:sp>
        <p:nvSpPr>
          <p:cNvPr id="3891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备注占位符 2"/>
          <p:cNvSpPr>
            <a:spLocks noGrp="1"/>
          </p:cNvSpPr>
          <p:nvPr>
            <p:ph type="body" idx="1"/>
          </p:nvPr>
        </p:nvSpPr>
        <p:spPr>
          <a:xfrm>
            <a:off x="685481" y="4342451"/>
            <a:ext cx="5487040" cy="4114361"/>
          </a:xfrm>
          <a:noFill/>
          <a:ln/>
        </p:spPr>
        <p:txBody>
          <a:bodyPr lIns="84402" tIns="42200" rIns="84402" bIns="42200"/>
          <a:lstStyle/>
          <a:p>
            <a:pPr>
              <a:spcBef>
                <a:spcPct val="0"/>
              </a:spcBef>
            </a:pPr>
            <a:endParaRPr lang="zh-CN" altLang="en-US" sz="1800" dirty="0" smtClean="0">
              <a:latin typeface="Verdana" pitchFamily="34" charset="0"/>
            </a:endParaRPr>
          </a:p>
        </p:txBody>
      </p:sp>
      <p:sp>
        <p:nvSpPr>
          <p:cNvPr id="38917" name="灯片编号占位符 3"/>
          <p:cNvSpPr txBox="1">
            <a:spLocks noGrp="1"/>
          </p:cNvSpPr>
          <p:nvPr/>
        </p:nvSpPr>
        <p:spPr bwMode="auto">
          <a:xfrm>
            <a:off x="3883853" y="8686363"/>
            <a:ext cx="2972547" cy="45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402" tIns="42200" rIns="84402" bIns="42200" anchor="b"/>
          <a:lstStyle/>
          <a:p>
            <a:pPr algn="r" defTabSz="844350"/>
            <a:fld id="{DE646BDB-7026-4D70-A4F6-EA71F28A196D}" type="slidenum">
              <a:rPr lang="zh-CN" altLang="en-US" sz="1100">
                <a:latin typeface="Verdana" pitchFamily="34" charset="0"/>
              </a:rPr>
              <a:pPr algn="r" defTabSz="844350"/>
              <a:t>38</a:t>
            </a:fld>
            <a:endParaRPr lang="en-US" altLang="zh-CN" sz="1100" dirty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04A0-D15E-4314-A906-CC961F6A637A}" type="datetimeFigureOut">
              <a:rPr lang="zh-CN" altLang="en-US" smtClean="0"/>
              <a:pPr/>
              <a:t>2015/1/9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88A2-7E33-41E8-A019-C8E58CFC9F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04A0-D15E-4314-A906-CC961F6A637A}" type="datetimeFigureOut">
              <a:rPr lang="zh-CN" altLang="en-US" smtClean="0"/>
              <a:pPr/>
              <a:t>2015/1/9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88A2-7E33-41E8-A019-C8E58CFC9F1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04A0-D15E-4314-A906-CC961F6A637A}" type="datetimeFigureOut">
              <a:rPr lang="zh-CN" altLang="en-US" smtClean="0"/>
              <a:pPr/>
              <a:t>2015/1/9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88A2-7E33-41E8-A019-C8E58CFC9F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37CA04A0-D15E-4314-A906-CC961F6A637A}" type="datetimeFigureOut">
              <a:rPr lang="zh-CN" altLang="en-US" smtClean="0"/>
              <a:pPr/>
              <a:t>2015/1/9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88A2-7E33-41E8-A019-C8E58CFC9F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04A0-D15E-4314-A906-CC961F6A637A}" type="datetimeFigureOut">
              <a:rPr lang="zh-CN" altLang="en-US" smtClean="0"/>
              <a:pPr/>
              <a:t>2015/1/9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88A2-7E33-41E8-A019-C8E58CFC9F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04A0-D15E-4314-A906-CC961F6A637A}" type="datetimeFigureOut">
              <a:rPr lang="zh-CN" altLang="en-US" smtClean="0"/>
              <a:pPr/>
              <a:t>2015/1/9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88A2-7E33-41E8-A019-C8E58CFC9F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04A0-D15E-4314-A906-CC961F6A637A}" type="datetimeFigureOut">
              <a:rPr lang="zh-CN" altLang="en-US" smtClean="0"/>
              <a:pPr/>
              <a:t>2015/1/9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88A2-7E33-41E8-A019-C8E58CFC9F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04A0-D15E-4314-A906-CC961F6A637A}" type="datetimeFigureOut">
              <a:rPr lang="zh-CN" altLang="en-US" smtClean="0"/>
              <a:pPr/>
              <a:t>2015/1/9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88A2-7E33-41E8-A019-C8E58CFC9F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04A0-D15E-4314-A906-CC961F6A637A}" type="datetimeFigureOut">
              <a:rPr lang="zh-CN" altLang="en-US" smtClean="0"/>
              <a:pPr/>
              <a:t>2015/1/9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88A2-7E33-41E8-A019-C8E58CFC9F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04A0-D15E-4314-A906-CC961F6A637A}" type="datetimeFigureOut">
              <a:rPr lang="zh-CN" altLang="en-US" smtClean="0"/>
              <a:pPr/>
              <a:t>2015/1/9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88A2-7E33-41E8-A019-C8E58CFC9F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04A0-D15E-4314-A906-CC961F6A637A}" type="datetimeFigureOut">
              <a:rPr lang="zh-CN" altLang="en-US" smtClean="0"/>
              <a:pPr/>
              <a:t>2015/1/9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88A2-7E33-41E8-A019-C8E58CFC9F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7CA04A0-D15E-4314-A906-CC961F6A637A}" type="datetimeFigureOut">
              <a:rPr lang="zh-CN" altLang="en-US" smtClean="0"/>
              <a:pPr/>
              <a:t>2015/1/9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252188A2-7E33-41E8-A019-C8E58CFC9F1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785786" y="1597871"/>
            <a:ext cx="7107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000000"/>
                </a:solidFill>
                <a:latin typeface="+mj-ea"/>
                <a:ea typeface="+mj-ea"/>
                <a:cs typeface="Times New Roman" pitchFamily="18" charset="0"/>
              </a:rPr>
              <a:t>MOOC</a:t>
            </a:r>
            <a:r>
              <a:rPr lang="zh-CN" altLang="en-US" sz="4800" dirty="0" smtClean="0">
                <a:solidFill>
                  <a:srgbClr val="000000"/>
                </a:solidFill>
                <a:latin typeface="+mj-ea"/>
                <a:ea typeface="+mj-ea"/>
                <a:cs typeface="Times New Roman" pitchFamily="18" charset="0"/>
              </a:rPr>
              <a:t>课程建设</a:t>
            </a:r>
            <a:endParaRPr lang="zh-CN" altLang="en-US" sz="1200" dirty="0">
              <a:solidFill>
                <a:srgbClr val="000000"/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929190" y="4915927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华文行楷" pitchFamily="2" charset="-122"/>
                <a:cs typeface="+mj-cs"/>
              </a:rPr>
              <a:t>山东大学  秦静</a:t>
            </a:r>
            <a:endParaRPr lang="en-US" altLang="zh-CN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华文行楷" pitchFamily="2" charset="-122"/>
              <a:cs typeface="+mj-cs"/>
            </a:endParaRPr>
          </a:p>
          <a:p>
            <a:pPr algn="ctr"/>
            <a:endParaRPr lang="en-US" altLang="zh-CN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华文行楷" pitchFamily="2" charset="-122"/>
              <a:cs typeface="+mj-cs"/>
            </a:endParaRPr>
          </a:p>
          <a:p>
            <a:pPr algn="ctr"/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华文行楷" pitchFamily="2" charset="-122"/>
                <a:cs typeface="+mj-cs"/>
              </a:rPr>
              <a:t>2015.1.10</a:t>
            </a:r>
            <a:endParaRPr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华文行楷" pitchFamily="2" charset="-122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5978" y="2714620"/>
            <a:ext cx="245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——</a:t>
            </a:r>
            <a:r>
              <a:rPr lang="zh-CN" altLang="en-US" sz="2800" dirty="0" smtClean="0"/>
              <a:t>思考与做法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教学\2014MOOC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40" y="188640"/>
            <a:ext cx="9070464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3"/>
          <p:cNvSpPr txBox="1">
            <a:spLocks/>
          </p:cNvSpPr>
          <p:nvPr/>
        </p:nvSpPr>
        <p:spPr>
          <a:xfrm>
            <a:off x="714348" y="428604"/>
            <a:ext cx="7515220" cy="12607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兴趣和热爱是极其重要的。。。它的升华就是责任和使命感。。。</a:t>
            </a:r>
            <a:endParaRPr kumimoji="0" lang="zh-CN" altLang="en-US" sz="32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effectLst/>
              <a:uLnTx/>
              <a:uFillTx/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  <p:sp>
        <p:nvSpPr>
          <p:cNvPr id="3" name="标题 3"/>
          <p:cNvSpPr txBox="1">
            <a:spLocks/>
          </p:cNvSpPr>
          <p:nvPr/>
        </p:nvSpPr>
        <p:spPr>
          <a:xfrm>
            <a:off x="714348" y="1953956"/>
            <a:ext cx="7715304" cy="12607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每天做的最后一件事是看看还有没解答的问题吗。。。</a:t>
            </a:r>
            <a:r>
              <a:rPr lang="zh-CN" altLang="en-US" sz="32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无论多晚</a:t>
            </a:r>
            <a:endParaRPr kumimoji="0" lang="zh-CN" altLang="en-US" sz="32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effectLst/>
              <a:uLnTx/>
              <a:uFillTx/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642910" y="3454154"/>
            <a:ext cx="7786742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lnSpc>
                <a:spcPct val="125000"/>
              </a:lnSpc>
              <a:spcBef>
                <a:spcPct val="0"/>
              </a:spcBef>
              <a:defRPr/>
            </a:pPr>
            <a:r>
              <a:rPr lang="zh-CN" altLang="en-US" sz="32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每天做的第一件事是开电脑，看看又增加了多少学生，又有什么新问题了吗。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。。</a:t>
            </a:r>
            <a:endParaRPr kumimoji="0" lang="zh-CN" altLang="en-US" sz="32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effectLst/>
              <a:uLnTx/>
              <a:uFillTx/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642910" y="4954352"/>
            <a:ext cx="7572428" cy="12607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无论什么学生问什么问题都给于足够的耐心解答，没有一个问题遗漏。。。</a:t>
            </a:r>
            <a:endParaRPr kumimoji="0" lang="zh-CN" altLang="en-US" sz="32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effectLst/>
              <a:uLnTx/>
              <a:uFillTx/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教学\2014.5MOOCs申报\MOOC评价\评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714884"/>
            <a:ext cx="7572428" cy="1214446"/>
          </a:xfrm>
          <a:prstGeom prst="rect">
            <a:avLst/>
          </a:prstGeom>
          <a:noFill/>
        </p:spPr>
      </p:pic>
      <p:pic>
        <p:nvPicPr>
          <p:cNvPr id="25603" name="Picture 3" descr="D:\教学\2014.5MOOCs申报\MOOC评价\评论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61518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教学\2014.5MOOCs申报\MOOC评价\评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68924" cy="1285884"/>
          </a:xfrm>
          <a:prstGeom prst="rect">
            <a:avLst/>
          </a:prstGeom>
          <a:noFill/>
        </p:spPr>
      </p:pic>
      <p:pic>
        <p:nvPicPr>
          <p:cNvPr id="27651" name="Picture 3" descr="D:\教学\2014.5MOOCs申报\MOOC评价\评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3116"/>
            <a:ext cx="7919987" cy="928694"/>
          </a:xfrm>
          <a:prstGeom prst="rect">
            <a:avLst/>
          </a:prstGeom>
          <a:noFill/>
        </p:spPr>
      </p:pic>
      <p:pic>
        <p:nvPicPr>
          <p:cNvPr id="27652" name="Picture 4" descr="D:\教学\2014.5MOOCs申报\MOOC评价\评论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10083"/>
            <a:ext cx="7500990" cy="2424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教学\2014.5MOOCs申报\MOOC评价\评论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967" y="1571612"/>
            <a:ext cx="8206999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D:\教学\2014.5MOOCs申报\MOOC评价\评价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501090" cy="462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教学\2014.5MOOCs申报\MOOC评价\评价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5" y="557208"/>
            <a:ext cx="8855713" cy="3943362"/>
          </a:xfrm>
          <a:prstGeom prst="rect">
            <a:avLst/>
          </a:prstGeom>
          <a:noFill/>
        </p:spPr>
      </p:pic>
      <p:pic>
        <p:nvPicPr>
          <p:cNvPr id="5" name="Picture 3" descr="D:\教学\2014.5MOOCs申报\MOOC评价\评价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886316"/>
            <a:ext cx="8072494" cy="1114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1859340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对教师来说，</a:t>
            </a:r>
            <a:endParaRPr lang="en-US" altLang="zh-CN" sz="3200" dirty="0" smtClean="0"/>
          </a:p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MOOC</a:t>
            </a:r>
            <a:r>
              <a:rPr lang="en-US" sz="3200" dirty="0" smtClean="0"/>
              <a:t> </a:t>
            </a:r>
            <a:r>
              <a:rPr lang="zh-CN" altLang="en-US" sz="3200" dirty="0" smtClean="0"/>
              <a:t>是一种鼓励也是一种压力。。。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64828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MOOC</a:t>
            </a:r>
            <a:r>
              <a:rPr lang="zh-CN" altLang="en-US" sz="36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，想说爱你不容易。。。</a:t>
            </a:r>
            <a:endParaRPr lang="zh-CN" altLang="en-US" sz="36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8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714356"/>
            <a:ext cx="7429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我已经有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多年高校教龄了，累积起来至多也就是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8000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多学生。。。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大黑简体" pitchFamily="65" charset="-122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044005"/>
            <a:ext cx="742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开课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周，学生数已达到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14000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以上。。。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大黑简体" pitchFamily="65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90578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各种问题，有些是你根本想不到的。。。</a:t>
            </a:r>
            <a:endParaRPr lang="en-US" altLang="zh-CN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2910" y="3691598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各种需求，各种层次。。。</a:t>
            </a:r>
            <a:endParaRPr lang="en-US" altLang="zh-CN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14348" y="4405978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各种角度审视你。。。</a:t>
            </a:r>
            <a:endParaRPr lang="en-US" altLang="zh-CN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14348" y="5143512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开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MOOC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绝对不是一件轻松的事。。。</a:t>
            </a:r>
            <a:endParaRPr lang="en-US" altLang="zh-CN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/>
          </p:cNvSpPr>
          <p:nvPr/>
        </p:nvSpPr>
        <p:spPr>
          <a:xfrm>
            <a:off x="1628812" y="142852"/>
            <a:ext cx="6657964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  做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MOOC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的方法和技巧</a:t>
            </a:r>
            <a:endParaRPr kumimoji="0" lang="zh-CN" altLang="en-US" sz="36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effectLst/>
              <a:uLnTx/>
              <a:uFillTx/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    现在大家说得最多的话是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MOOC</a:t>
            </a:r>
            <a:r>
              <a:rPr lang="zh-CN" altLang="en-US" sz="2800" dirty="0" smtClean="0"/>
              <a:t>下的教学，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MOOC 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时代的教学改革</a:t>
            </a:r>
            <a:r>
              <a:rPr lang="zh-CN" altLang="en-US" sz="2800" dirty="0" smtClean="0"/>
              <a:t>。。。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428868"/>
            <a:ext cx="864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但是你得先把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MOOC</a:t>
            </a:r>
            <a:r>
              <a:rPr lang="zh-CN" altLang="en-US" sz="2800" dirty="0" smtClean="0"/>
              <a:t>课程做出来，把网站建起来。。。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214686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怎么做一门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MOOC</a:t>
            </a:r>
            <a:r>
              <a:rPr lang="zh-CN" altLang="en-US" sz="2800" dirty="0" smtClean="0"/>
              <a:t>课程呢？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392906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一门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MOOC</a:t>
            </a:r>
            <a:r>
              <a:rPr lang="zh-CN" altLang="en-US" sz="2800" dirty="0" smtClean="0"/>
              <a:t>课程必须有的内容：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2143108" y="4581891"/>
            <a:ext cx="1639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教学视频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14810" y="4581891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教学课件</a:t>
            </a:r>
            <a:endParaRPr lang="zh-CN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512" y="457200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anose="02000000000000000000" pitchFamily="2" charset="-122"/>
                <a:ea typeface="方正静蕾简体" panose="02000000000000000000" pitchFamily="2" charset="-122"/>
              </a:rPr>
              <a:t>课后练习</a:t>
            </a:r>
            <a:endParaRPr lang="zh-CN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596" y="5929330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好的视频，好的课件，好的论坛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528638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一门优秀的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MOOC</a:t>
            </a:r>
            <a:r>
              <a:rPr lang="zh-CN" altLang="en-US" sz="2800" dirty="0" smtClean="0"/>
              <a:t>课程必须具备：</a:t>
            </a:r>
            <a:endParaRPr lang="zh-CN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5715008" y="5929330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。。。。。。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152284" y="250567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MOOC</a:t>
            </a:r>
            <a:r>
              <a:rPr lang="zh-CN" altLang="en-US" sz="36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，想说爱你不容易。。。</a:t>
            </a:r>
            <a:endParaRPr lang="zh-CN" altLang="en-US" sz="36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  <p:sp>
        <p:nvSpPr>
          <p:cNvPr id="20" name="标题 3"/>
          <p:cNvSpPr txBox="1">
            <a:spLocks/>
          </p:cNvSpPr>
          <p:nvPr/>
        </p:nvSpPr>
        <p:spPr>
          <a:xfrm>
            <a:off x="-32" y="1428736"/>
            <a:ext cx="82296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我们为什么做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MOOC</a:t>
            </a:r>
            <a:r>
              <a:rPr lang="zh-CN" altLang="en-US" sz="3600" b="1" dirty="0" smtClean="0">
                <a:solidFill>
                  <a:srgbClr val="000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？</a:t>
            </a:r>
            <a:endParaRPr lang="zh-CN" altLang="en-US" sz="3600" b="1" dirty="0">
              <a:solidFill>
                <a:srgbClr val="000000"/>
              </a:solidFill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  <p:sp>
        <p:nvSpPr>
          <p:cNvPr id="8" name="标题 3"/>
          <p:cNvSpPr txBox="1">
            <a:spLocks/>
          </p:cNvSpPr>
          <p:nvPr/>
        </p:nvSpPr>
        <p:spPr>
          <a:xfrm>
            <a:off x="-32" y="3925677"/>
            <a:ext cx="82296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  做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MOOC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的方法和技巧。</a:t>
            </a:r>
            <a:endParaRPr kumimoji="0" lang="zh-CN" altLang="en-US" sz="36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effectLst/>
              <a:uLnTx/>
              <a:uFillTx/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7158" y="476888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1.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知识的碎片化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596" y="1334144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2.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视频的时长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4" y="2191400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3.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画面的排版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034" y="3120094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4.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课件的制作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0034" y="3929066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5.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题目的设计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034" y="4691730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6.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口头语问题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476888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1.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知识的碎片化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1472" y="1285860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    和过去搞的教学竞赛类似，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20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分钟以内讲一个完整的知识点，定义，定理，证明，例题。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2434" y="2714620"/>
            <a:ext cx="79915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    碎片化的含义是先把所有内容合理划分成一个个知识点，点与点之间要有机结合，全部点组合起来就是这门课。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7290" y="4857760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重在设计！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57620" y="4786322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热爱才行。。。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57620" y="5357826"/>
            <a:ext cx="4133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需要时间用心琢磨。。。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57290" y="6072206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多一句没用，少一句不行。。。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96" y="691202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2.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视频的时长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4" y="2071678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15-20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分钟左右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034" y="4691730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画面：老师偶尔出现一下比较好。。。（数学课）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034" y="2834342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短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—10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分钟左右，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71868" y="2905780"/>
            <a:ext cx="4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长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—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最好不要超过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25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分钟。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1472" y="3691598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10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个左右的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PPT.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3306" y="3714752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再加适当的板书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.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8596" y="500042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3.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画面的排版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034" y="1428736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完整是最重要的，特别是数学课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.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71438"/>
            <a:ext cx="1885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/>
              <a:t>证明定理</a:t>
            </a:r>
            <a:r>
              <a:rPr lang="en-US" altLang="zh-CN" sz="2800" b="1"/>
              <a:t>4.</a:t>
            </a:r>
            <a:endParaRPr lang="en-US" altLang="zh-CN" b="1"/>
          </a:p>
        </p:txBody>
      </p:sp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103188" y="576263"/>
          <a:ext cx="858837" cy="412750"/>
        </p:xfrm>
        <a:graphic>
          <a:graphicData uri="http://schemas.openxmlformats.org/presentationml/2006/ole">
            <p:oleObj spid="_x0000_s1026" name="公式" r:id="rId3" imgW="317160" imgH="152280" progId="Equation.3">
              <p:embed/>
            </p:oleObj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990600" y="500063"/>
          <a:ext cx="3463925" cy="542925"/>
        </p:xfrm>
        <a:graphic>
          <a:graphicData uri="http://schemas.openxmlformats.org/presentationml/2006/ole">
            <p:oleObj spid="_x0000_s1027" name="公式" r:id="rId4" imgW="1282680" imgH="203040" progId="Equation.3">
              <p:embed/>
            </p:oleObj>
          </a:graphicData>
        </a:graphic>
      </p:graphicFrame>
      <p:graphicFrame>
        <p:nvGraphicFramePr>
          <p:cNvPr id="4106" name="Object 14"/>
          <p:cNvGraphicFramePr>
            <a:graphicFrameLocks noChangeAspect="1"/>
          </p:cNvGraphicFramePr>
          <p:nvPr/>
        </p:nvGraphicFramePr>
        <p:xfrm>
          <a:off x="142875" y="1143000"/>
          <a:ext cx="8669338" cy="957263"/>
        </p:xfrm>
        <a:graphic>
          <a:graphicData uri="http://schemas.openxmlformats.org/presentationml/2006/ole">
            <p:oleObj spid="_x0000_s1028" name="Equation" r:id="rId5" imgW="3873240" imgH="457200" progId="Equation.DSMT4">
              <p:embed/>
            </p:oleObj>
          </a:graphicData>
        </a:graphic>
      </p:graphicFrame>
      <p:graphicFrame>
        <p:nvGraphicFramePr>
          <p:cNvPr id="4107" name="Object 16"/>
          <p:cNvGraphicFramePr>
            <a:graphicFrameLocks noChangeAspect="1"/>
          </p:cNvGraphicFramePr>
          <p:nvPr/>
        </p:nvGraphicFramePr>
        <p:xfrm>
          <a:off x="2068513" y="1643063"/>
          <a:ext cx="3860800" cy="474662"/>
        </p:xfrm>
        <a:graphic>
          <a:graphicData uri="http://schemas.openxmlformats.org/presentationml/2006/ole">
            <p:oleObj spid="_x0000_s1029" name="Equation" r:id="rId6" imgW="1536480" imgH="228600" progId="Equation.DSMT4">
              <p:embed/>
            </p:oleObj>
          </a:graphicData>
        </a:graphic>
      </p:graphicFrame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93663" y="2181225"/>
            <a:ext cx="297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/>
              <a:t>写成分量形式为</a:t>
            </a:r>
          </a:p>
        </p:txBody>
      </p:sp>
      <p:graphicFrame>
        <p:nvGraphicFramePr>
          <p:cNvPr id="9237" name="Object 21"/>
          <p:cNvGraphicFramePr>
            <a:graphicFrameLocks noChangeAspect="1"/>
          </p:cNvGraphicFramePr>
          <p:nvPr/>
        </p:nvGraphicFramePr>
        <p:xfrm>
          <a:off x="571500" y="2681288"/>
          <a:ext cx="4643438" cy="533400"/>
        </p:xfrm>
        <a:graphic>
          <a:graphicData uri="http://schemas.openxmlformats.org/presentationml/2006/ole">
            <p:oleObj spid="_x0000_s1030" name="Equation" r:id="rId7" imgW="2082600" imgH="241200" progId="Equation.DSMT4">
              <p:embed/>
            </p:oleObj>
          </a:graphicData>
        </a:graphic>
      </p:graphicFrame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0" y="3324225"/>
            <a:ext cx="221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dirty="0"/>
              <a:t>对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dirty="0"/>
              <a:t>作初等变换</a:t>
            </a:r>
            <a:endParaRPr lang="zh-CN" altLang="en-US" sz="2400" b="1" dirty="0"/>
          </a:p>
        </p:txBody>
      </p:sp>
      <p:graphicFrame>
        <p:nvGraphicFramePr>
          <p:cNvPr id="16" name="Object 3080"/>
          <p:cNvGraphicFramePr>
            <a:graphicFrameLocks noChangeAspect="1"/>
          </p:cNvGraphicFramePr>
          <p:nvPr/>
        </p:nvGraphicFramePr>
        <p:xfrm>
          <a:off x="5357813" y="2000250"/>
          <a:ext cx="3643312" cy="1643063"/>
        </p:xfrm>
        <a:graphic>
          <a:graphicData uri="http://schemas.openxmlformats.org/presentationml/2006/ole">
            <p:oleObj spid="_x0000_s1031" name="Equation" r:id="rId8" imgW="2082600" imgH="939600" progId="Equation.DSMT4">
              <p:embed/>
            </p:oleObj>
          </a:graphicData>
        </a:graphic>
      </p:graphicFrame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4006850"/>
          <a:ext cx="5072063" cy="1708150"/>
        </p:xfrm>
        <a:graphic>
          <a:graphicData uri="http://schemas.openxmlformats.org/presentationml/2006/ole">
            <p:oleObj spid="_x0000_s1032" name="公式" r:id="rId9" imgW="2374560" imgH="799920" progId="Equation.3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122863" y="4071938"/>
          <a:ext cx="3806825" cy="1643062"/>
        </p:xfrm>
        <a:graphic>
          <a:graphicData uri="http://schemas.openxmlformats.org/presentationml/2006/ole">
            <p:oleObj spid="_x0000_s1033" name="公式" r:id="rId10" imgW="1790640" imgH="774360" progId="Equation.3">
              <p:embed/>
            </p:oleObj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142875" y="5921375"/>
          <a:ext cx="1706563" cy="436563"/>
        </p:xfrm>
        <a:graphic>
          <a:graphicData uri="http://schemas.openxmlformats.org/presentationml/2006/ole">
            <p:oleObj spid="_x0000_s1034" name="Equation" r:id="rId11" imgW="7873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utoUpdateAnimBg="0"/>
      <p:bldP spid="9234" grpId="0" autoUpdateAnimBg="0"/>
      <p:bldP spid="923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00034" y="428604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4.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课件的制作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8596" y="1428736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PPT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的制作一定要讲究一点，仔细一点。。。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252413"/>
            <a:ext cx="10086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u="none" dirty="0">
                <a:solidFill>
                  <a:srgbClr val="CC3300"/>
                </a:solidFill>
              </a:rPr>
              <a:t>欲证</a:t>
            </a:r>
            <a:endParaRPr lang="zh-CN" altLang="en-US" sz="3200" b="1" u="none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514600" y="46421"/>
          <a:ext cx="1557334" cy="1168001"/>
        </p:xfrm>
        <a:graphic>
          <a:graphicData uri="http://schemas.openxmlformats.org/presentationml/2006/ole">
            <p:oleObj spid="_x0000_s2050" name="公式" r:id="rId3" imgW="507960" imgH="380880" progId="Equation.3">
              <p:embed/>
            </p:oleObj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3583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u="none">
                <a:solidFill>
                  <a:srgbClr val="CC3300"/>
                </a:solidFill>
              </a:rPr>
              <a:t>是解</a:t>
            </a:r>
            <a:r>
              <a:rPr lang="en-US" altLang="zh-CN" sz="3200" b="1" u="none">
                <a:solidFill>
                  <a:srgbClr val="CC3300"/>
                </a:solidFill>
              </a:rPr>
              <a:t>,</a:t>
            </a:r>
            <a:r>
              <a:rPr lang="zh-CN" altLang="en-US" sz="3200" b="1" u="none">
                <a:solidFill>
                  <a:srgbClr val="CC3300"/>
                </a:solidFill>
              </a:rPr>
              <a:t>只需证明等式</a:t>
            </a:r>
            <a:endParaRPr lang="zh-CN" altLang="en-US" sz="3200" u="none"/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985838" y="1917992"/>
          <a:ext cx="5729302" cy="1153818"/>
        </p:xfrm>
        <a:graphic>
          <a:graphicData uri="http://schemas.openxmlformats.org/presentationml/2006/ole">
            <p:oleObj spid="_x0000_s2051" name="公式" r:id="rId4" imgW="1828800" imgH="368280" progId="Equation.3">
              <p:embed/>
            </p:oleObj>
          </a:graphicData>
        </a:graphic>
      </p:graphicFrame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04800" y="3276600"/>
            <a:ext cx="52517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u="none" dirty="0">
                <a:solidFill>
                  <a:srgbClr val="CC3300"/>
                </a:solidFill>
              </a:rPr>
              <a:t>等</a:t>
            </a:r>
            <a:r>
              <a:rPr lang="en-US" altLang="zh-CN" sz="3200" b="1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CN" altLang="en-US" sz="3200" b="1" u="none" dirty="0">
                <a:solidFill>
                  <a:srgbClr val="CC3300"/>
                </a:solidFill>
              </a:rPr>
              <a:t>个式子成立</a:t>
            </a:r>
            <a:r>
              <a:rPr lang="en-US" altLang="zh-CN" sz="3200" b="1" u="none" dirty="0">
                <a:solidFill>
                  <a:srgbClr val="CC3300"/>
                </a:solidFill>
              </a:rPr>
              <a:t>.</a:t>
            </a:r>
            <a:r>
              <a:rPr lang="zh-CN" altLang="en-US" sz="3200" b="1" u="none" dirty="0">
                <a:solidFill>
                  <a:srgbClr val="CC3300"/>
                </a:solidFill>
              </a:rPr>
              <a:t>整理上式</a:t>
            </a:r>
            <a:r>
              <a:rPr lang="en-US" altLang="zh-CN" sz="3200" b="1" u="none" dirty="0">
                <a:solidFill>
                  <a:srgbClr val="CC3300"/>
                </a:solidFill>
              </a:rPr>
              <a:t>,</a:t>
            </a:r>
            <a:r>
              <a:rPr lang="zh-CN" altLang="en-US" sz="3200" b="1" u="none" dirty="0">
                <a:solidFill>
                  <a:srgbClr val="CC3300"/>
                </a:solidFill>
              </a:rPr>
              <a:t>得</a:t>
            </a:r>
            <a:r>
              <a:rPr lang="en-US" altLang="zh-CN" sz="3200" b="1" u="none" dirty="0">
                <a:solidFill>
                  <a:srgbClr val="CC3300"/>
                </a:solidFill>
              </a:rPr>
              <a:t>:</a:t>
            </a:r>
            <a:endParaRPr lang="en-US" altLang="zh-CN" sz="3200" u="none" dirty="0"/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890593" y="4143380"/>
          <a:ext cx="6967555" cy="732715"/>
        </p:xfrm>
        <a:graphic>
          <a:graphicData uri="http://schemas.openxmlformats.org/presentationml/2006/ole">
            <p:oleObj spid="_x0000_s2052" name="Equation" r:id="rId5" imgW="2158920" imgH="228600" progId="Equation.DSMT4">
              <p:embed/>
            </p:oleObj>
          </a:graphicData>
        </a:graphic>
      </p:graphicFrame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85750" y="5221288"/>
            <a:ext cx="8329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u="none" dirty="0">
                <a:solidFill>
                  <a:srgbClr val="CC3300"/>
                </a:solidFill>
              </a:rPr>
              <a:t>分析这个式子可知应为</a:t>
            </a:r>
            <a:r>
              <a:rPr lang="en-US" altLang="zh-CN" sz="3200" b="1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3200" b="1" u="none" dirty="0">
                <a:solidFill>
                  <a:srgbClr val="CC3300"/>
                </a:solidFill>
              </a:rPr>
              <a:t>+1</a:t>
            </a:r>
            <a:r>
              <a:rPr lang="zh-CN" altLang="en-US" sz="3200" b="1" u="none" dirty="0">
                <a:solidFill>
                  <a:srgbClr val="CC3300"/>
                </a:solidFill>
              </a:rPr>
              <a:t>阶行列式。</a:t>
            </a:r>
            <a:endParaRPr lang="zh-CN" altLang="en-US" sz="3200" b="1" u="none" dirty="0"/>
          </a:p>
        </p:txBody>
      </p:sp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5029201" y="381001"/>
          <a:ext cx="2447356" cy="547670"/>
        </p:xfrm>
        <a:graphic>
          <a:graphicData uri="http://schemas.openxmlformats.org/presentationml/2006/ole">
            <p:oleObj spid="_x0000_s2053" name="公式" r:id="rId6" imgW="901440" imgH="203040" progId="Equation.3">
              <p:embed/>
            </p:oleObj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85750" y="6013450"/>
            <a:ext cx="8072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u="none" dirty="0">
                <a:solidFill>
                  <a:srgbClr val="CC3300"/>
                </a:solidFill>
              </a:rPr>
              <a:t>这个</a:t>
            </a:r>
            <a:r>
              <a:rPr lang="en-US" altLang="zh-CN" sz="3200" b="1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3200" b="1" u="none" dirty="0">
                <a:solidFill>
                  <a:srgbClr val="CC3300"/>
                </a:solidFill>
              </a:rPr>
              <a:t>+1</a:t>
            </a:r>
            <a:r>
              <a:rPr lang="zh-CN" altLang="en-US" sz="3200" b="1" u="none" dirty="0">
                <a:solidFill>
                  <a:srgbClr val="CC3300"/>
                </a:solidFill>
              </a:rPr>
              <a:t>阶行列式是什么样的呢？</a:t>
            </a:r>
            <a:endParaRPr lang="zh-CN" altLang="en-US" sz="3200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0" grpId="0" autoUpdateAnimBg="0"/>
      <p:bldP spid="19464" grpId="0" autoUpdateAnimBg="0"/>
      <p:bldP spid="19467" grpId="0" autoUpdateAnimBg="0"/>
      <p:bldP spid="1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14850" y="3327400"/>
          <a:ext cx="112713" cy="201613"/>
        </p:xfrm>
        <a:graphic>
          <a:graphicData uri="http://schemas.openxmlformats.org/presentationml/2006/ole">
            <p:oleObj spid="_x0000_s3074" name="公式" r:id="rId3" imgW="114120" imgH="20304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285875" y="1131888"/>
          <a:ext cx="5703888" cy="3440112"/>
        </p:xfrm>
        <a:graphic>
          <a:graphicData uri="http://schemas.openxmlformats.org/presentationml/2006/ole">
            <p:oleObj spid="_x0000_s3075" name="Equation" r:id="rId4" imgW="1866600" imgH="1168200" progId="Equation.DSMT4">
              <p:embed/>
            </p:oleObj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2844" y="5214950"/>
            <a:ext cx="65694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u="none" dirty="0">
                <a:solidFill>
                  <a:srgbClr val="CC3300"/>
                </a:solidFill>
              </a:rPr>
              <a:t>此行列式为零</a:t>
            </a:r>
            <a:r>
              <a:rPr lang="en-US" altLang="zh-CN" sz="3200" b="1" u="none" dirty="0">
                <a:solidFill>
                  <a:srgbClr val="CC3300"/>
                </a:solidFill>
              </a:rPr>
              <a:t>.</a:t>
            </a:r>
            <a:r>
              <a:rPr lang="zh-CN" altLang="en-US" sz="3200" b="1" u="none" dirty="0">
                <a:solidFill>
                  <a:srgbClr val="CC3300"/>
                </a:solidFill>
              </a:rPr>
              <a:t>将其按第一行展开</a:t>
            </a:r>
            <a:r>
              <a:rPr lang="en-US" altLang="zh-CN" sz="3200" b="1" u="none" dirty="0">
                <a:solidFill>
                  <a:srgbClr val="CC3300"/>
                </a:solidFill>
              </a:rPr>
              <a:t>,</a:t>
            </a:r>
            <a:r>
              <a:rPr lang="zh-CN" altLang="en-US" sz="3200" b="1" u="none" dirty="0">
                <a:solidFill>
                  <a:srgbClr val="CC3300"/>
                </a:solidFill>
              </a:rPr>
              <a:t>得</a:t>
            </a:r>
            <a:endParaRPr lang="zh-CN" altLang="en-US" sz="3200" u="none" dirty="0">
              <a:solidFill>
                <a:srgbClr val="CC3300"/>
              </a:solidFill>
            </a:endParaRPr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376239" y="5876926"/>
          <a:ext cx="2124059" cy="695426"/>
        </p:xfrm>
        <a:graphic>
          <a:graphicData uri="http://schemas.openxmlformats.org/presentationml/2006/ole">
            <p:oleObj spid="_x0000_s3076" name="公式" r:id="rId5" imgW="698400" imgH="228600" progId="Equation.3">
              <p:embed/>
            </p:oleObj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357158" y="222424"/>
          <a:ext cx="6786610" cy="713590"/>
        </p:xfrm>
        <a:graphic>
          <a:graphicData uri="http://schemas.openxmlformats.org/presentationml/2006/ole">
            <p:oleObj spid="_x0000_s3077" name="Equation" r:id="rId6" imgW="2158920" imgH="228600" progId="Equation.DSMT4">
              <p:embed/>
            </p:oleObj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1463675" y="1347788"/>
          <a:ext cx="5781675" cy="3440112"/>
        </p:xfrm>
        <a:graphic>
          <a:graphicData uri="http://schemas.openxmlformats.org/presentationml/2006/ole">
            <p:oleObj spid="_x0000_s3078" name="Equation" r:id="rId7" imgW="1892160" imgH="1168200" progId="Equation.DSMT4">
              <p:embed/>
            </p:oleObj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1357313" y="1285875"/>
          <a:ext cx="5781675" cy="3440113"/>
        </p:xfrm>
        <a:graphic>
          <a:graphicData uri="http://schemas.openxmlformats.org/presentationml/2006/ole">
            <p:oleObj spid="_x0000_s3079" name="Equation" r:id="rId8" imgW="1892160" imgH="1168200" progId="Equation.DSMT4">
              <p:embed/>
            </p:oleObj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1428750" y="1357313"/>
          <a:ext cx="5781675" cy="3440112"/>
        </p:xfrm>
        <a:graphic>
          <a:graphicData uri="http://schemas.openxmlformats.org/presentationml/2006/ole">
            <p:oleObj spid="_x0000_s3080" name="Equation" r:id="rId9" imgW="1892160" imgH="1168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0034" y="428604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5.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题目的设计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034" y="1428736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一次的题目数量不宜太大。。。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034" y="3691598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讨论题尽可能将问题集中一点，一事一议。。。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034" y="2477152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点提交和点保存的感觉是不一样的。。。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28596" y="834078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6.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口头语问题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034" y="1905648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学会和锻炼把嘴闭上。。。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034" y="2905780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有点也不要紧，只是要注意文明。。。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2455277"/>
            <a:ext cx="8358246" cy="268823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itchFamily="18" charset="0"/>
                <a:ea typeface="方正粗圆简体" pitchFamily="2" charset="-122"/>
                <a:cs typeface="Times New Roman" pitchFamily="18" charset="0"/>
              </a:rPr>
              <a:t>        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方正粗圆简体" pitchFamily="2" charset="-122"/>
                <a:cs typeface="Times New Roman" pitchFamily="18" charset="0"/>
              </a:rPr>
              <a:t>MOOC</a:t>
            </a:r>
            <a:r>
              <a:rPr lang="zh-CN" altLang="en-US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课程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最</a:t>
            </a:r>
            <a:r>
              <a:rPr lang="zh-CN" altLang="zh-CN" sz="2400" b="1" dirty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与众不同之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处</a:t>
            </a:r>
            <a:r>
              <a:rPr lang="zh-CN" altLang="en-US" sz="2400" b="1" dirty="0" smtClean="0">
                <a:latin typeface="方正粗圆简体" pitchFamily="2" charset="-122"/>
                <a:ea typeface="方正粗圆简体" pitchFamily="2" charset="-122"/>
              </a:rPr>
              <a:t>：它</a:t>
            </a:r>
            <a:r>
              <a:rPr lang="zh-CN" altLang="zh-CN" sz="2400" b="1" dirty="0" smtClean="0">
                <a:latin typeface="方正粗圆简体" pitchFamily="2" charset="-122"/>
                <a:ea typeface="方正粗圆简体" pitchFamily="2" charset="-122"/>
              </a:rPr>
              <a:t>是“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真实</a:t>
            </a:r>
            <a:r>
              <a:rPr lang="zh-CN" altLang="zh-CN" sz="2400" b="1" dirty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的课堂体验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”</a:t>
            </a:r>
            <a:endParaRPr lang="en-US" altLang="zh-CN" sz="2400" b="1" dirty="0" smtClean="0">
              <a:solidFill>
                <a:schemeClr val="tx1"/>
              </a:solidFill>
              <a:latin typeface="方正粗圆简体" pitchFamily="2" charset="-122"/>
              <a:ea typeface="方正粗圆简体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——在</a:t>
            </a:r>
            <a:r>
              <a:rPr lang="zh-CN" altLang="zh-CN" sz="2400" b="1" dirty="0">
                <a:solidFill>
                  <a:srgbClr val="FF0000"/>
                </a:solidFill>
                <a:latin typeface="方正粗圆简体" pitchFamily="2" charset="-122"/>
                <a:ea typeface="方正粗圆简体" pitchFamily="2" charset="-122"/>
              </a:rPr>
              <a:t>确定的日期</a:t>
            </a:r>
            <a:r>
              <a:rPr lang="zh-CN" altLang="zh-CN" sz="2400" b="1" dirty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开始，学生必须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在</a:t>
            </a:r>
            <a:r>
              <a:rPr lang="zh-CN" altLang="en-US" sz="2400" b="1" dirty="0" smtClean="0">
                <a:solidFill>
                  <a:srgbClr val="FF0000"/>
                </a:solidFill>
                <a:latin typeface="方正粗圆简体" pitchFamily="2" charset="-122"/>
                <a:ea typeface="方正粗圆简体" pitchFamily="2" charset="-122"/>
              </a:rPr>
              <a:t>规定的日期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之前</a:t>
            </a:r>
            <a:r>
              <a:rPr lang="zh-CN" altLang="zh-CN" sz="2400" b="1" dirty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上交作业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，</a:t>
            </a:r>
            <a:r>
              <a:rPr lang="zh-CN" altLang="en-US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在</a:t>
            </a:r>
            <a:r>
              <a:rPr lang="zh-CN" altLang="en-US" sz="2400" b="1" dirty="0" smtClean="0">
                <a:solidFill>
                  <a:srgbClr val="FF0000"/>
                </a:solidFill>
                <a:latin typeface="方正粗圆简体" pitchFamily="2" charset="-122"/>
                <a:ea typeface="方正粗圆简体" pitchFamily="2" charset="-122"/>
              </a:rPr>
              <a:t>规定的时间内</a:t>
            </a:r>
            <a:r>
              <a:rPr lang="zh-CN" altLang="en-US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参与作业互评，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拿</a:t>
            </a:r>
            <a:r>
              <a:rPr lang="zh-CN" altLang="zh-CN" sz="2400" b="1" dirty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到成绩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。</a:t>
            </a:r>
            <a:endParaRPr lang="en-US" altLang="zh-CN" sz="2400" b="1" dirty="0" smtClean="0">
              <a:solidFill>
                <a:schemeClr val="tx1"/>
              </a:solidFill>
              <a:latin typeface="方正粗圆简体" pitchFamily="2" charset="-122"/>
              <a:ea typeface="方正粗圆简体" pitchFamily="2" charset="-122"/>
            </a:endParaRPr>
          </a:p>
          <a:p>
            <a:pPr marL="0" indent="457200">
              <a:lnSpc>
                <a:spcPct val="150000"/>
              </a:lnSpc>
              <a:buNone/>
            </a:pPr>
            <a:r>
              <a:rPr lang="zh-CN" altLang="en-US" sz="2400" b="1" dirty="0">
                <a:latin typeface="方正粗圆简体" pitchFamily="2" charset="-122"/>
                <a:ea typeface="方正粗圆简体" pitchFamily="2" charset="-122"/>
              </a:rPr>
              <a:t> 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课程</a:t>
            </a:r>
            <a:r>
              <a:rPr lang="zh-CN" altLang="zh-CN" sz="2400" b="1" dirty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结束后，学生会拿到一张《结业证明》。</a:t>
            </a:r>
            <a:endParaRPr lang="zh-CN" altLang="en-US" sz="2400" b="1" dirty="0">
              <a:solidFill>
                <a:schemeClr val="tx1"/>
              </a:solidFill>
              <a:latin typeface="方正粗圆简体" pitchFamily="2" charset="-122"/>
              <a:ea typeface="方正粗圆简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5850" y="420044"/>
            <a:ext cx="6858762" cy="7943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zh-CN" altLang="en-US" sz="45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sz="45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MOOC</a:t>
            </a:r>
            <a:r>
              <a:rPr lang="zh-CN" altLang="en-US" sz="45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时代”</a:t>
            </a:r>
            <a:endParaRPr lang="zh-CN" altLang="en-US" sz="2100" b="1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405582"/>
            <a:ext cx="887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大规模开放课程（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Massively Open Online Courses</a:t>
            </a:r>
            <a:r>
              <a:rPr lang="zh-CN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1138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2844" y="191136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中国大学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MOOC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上的栏目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3" name="Picture 2" descr="D:\教学\2014.5MOOCs申报\交流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785794"/>
            <a:ext cx="885828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4282" y="214290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中国大学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MOOC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上的栏目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44034" name="Picture 2" descr="C:\Users\lenovo\Desktop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66675"/>
            <a:ext cx="9085263" cy="672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4282" y="548326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中国大学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MOOC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上的栏目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45058" name="Picture 2" descr="C:\Users\lenovo\Desktop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57" y="1566881"/>
            <a:ext cx="8961437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4282" y="405450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中国大学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MOOC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上的栏目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46082" name="Picture 2" descr="C:\Users\lenovo\Desktop\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14458"/>
            <a:ext cx="8948768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4282" y="548326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中国大学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MOOC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上的栏目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静蕾简体" pitchFamily="2" charset="-122"/>
              <a:ea typeface="方正静蕾简体" pitchFamily="2" charset="-122"/>
            </a:endParaRPr>
          </a:p>
        </p:txBody>
      </p:sp>
      <p:pic>
        <p:nvPicPr>
          <p:cNvPr id="47106" name="Picture 2" descr="C:\Users\lenovo\Desktop\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47" y="1543055"/>
            <a:ext cx="9047247" cy="4957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7158" y="905516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Clr>
                <a:srgbClr val="F05425"/>
              </a:buClr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教学五要素：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想法、设计、实施、结果、分析。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9750" y="1714488"/>
            <a:ext cx="7604150" cy="25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在授课过程中可以把一些知识点集成为案例，表达一定的思想，这些思想应该是学生难以从书本获得、是当知识点已经遗忘而仍然能够留存下来的东西。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2638" y="4699019"/>
            <a:ext cx="76327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Education is what remains after one has forgotten everything one learned in school.</a:t>
            </a:r>
          </a:p>
          <a:p>
            <a:pPr algn="r" eaLnBrk="1" hangingPunct="1"/>
            <a:r>
              <a:rPr lang="en-US" altLang="zh-CN" sz="2800" b="1" dirty="0">
                <a:latin typeface="Times New Roman" panose="02020603050405020304" pitchFamily="18" charset="0"/>
              </a:rPr>
              <a:t>Albeit Einstein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74500" y="3143248"/>
            <a:ext cx="8383780" cy="21575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lang="zh-CN" altLang="en-US" sz="2200" b="1" dirty="0" smtClean="0">
                <a:solidFill>
                  <a:srgbClr val="C00000"/>
                </a:solidFill>
                <a:latin typeface="楷体_GB2312" charset="-122"/>
                <a:ea typeface="楷体_GB2312" charset="-122"/>
              </a:rPr>
              <a:t>      学生的适应性很强，像橡皮条，拉伸时虽然会反弹、会叫苦，但反复拉伸就会被拉长，变得勤奋、聪颖！</a:t>
            </a:r>
            <a:endParaRPr lang="en-US" altLang="zh-CN" sz="2200" b="1" dirty="0" smtClean="0">
              <a:solidFill>
                <a:srgbClr val="C00000"/>
              </a:solidFill>
              <a:latin typeface="楷体_GB2312" charset="-122"/>
              <a:ea typeface="楷体_GB2312" charset="-122"/>
            </a:endParaRPr>
          </a:p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lang="en-US" altLang="zh-CN" sz="2200" b="1" dirty="0">
                <a:solidFill>
                  <a:srgbClr val="C00000"/>
                </a:solidFill>
                <a:latin typeface="楷体_GB2312" charset="-122"/>
                <a:ea typeface="楷体_GB2312" charset="-122"/>
              </a:rPr>
              <a:t> </a:t>
            </a:r>
            <a:r>
              <a:rPr lang="en-US" altLang="zh-CN" sz="2200" b="1" dirty="0" smtClean="0">
                <a:solidFill>
                  <a:srgbClr val="C00000"/>
                </a:solidFill>
                <a:latin typeface="楷体_GB2312" charset="-122"/>
                <a:ea typeface="楷体_GB2312" charset="-122"/>
              </a:rPr>
              <a:t>   </a:t>
            </a:r>
            <a:r>
              <a:rPr lang="zh-CN" altLang="en-US" sz="2200" b="1" dirty="0" smtClean="0">
                <a:solidFill>
                  <a:srgbClr val="C00000"/>
                </a:solidFill>
                <a:latin typeface="楷体_GB2312" charset="-122"/>
                <a:ea typeface="楷体_GB2312" charset="-122"/>
              </a:rPr>
              <a:t>  学生的惰性是老师惰性的反应，是老师惯出来的。真的是你退一尺，他退一丈。</a:t>
            </a:r>
            <a:endParaRPr lang="zh-CN" altLang="en-US" sz="2200" b="1" dirty="0">
              <a:solidFill>
                <a:srgbClr val="C00000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71604" y="714356"/>
            <a:ext cx="5414170" cy="190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400" b="1" dirty="0" smtClean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1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）激发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学生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_GB2312"/>
                <a:cs typeface="楷体_GB2312"/>
              </a:rPr>
              <a:t>乐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道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_GB2312"/>
                <a:cs typeface="楷体_GB2312"/>
              </a:rPr>
              <a:t>悟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道比传道更重要   </a:t>
            </a:r>
            <a:endParaRPr lang="en-US" altLang="zh-CN" sz="2400" b="1" dirty="0" smtClean="0">
              <a:solidFill>
                <a:srgbClr val="000066"/>
              </a:solidFill>
              <a:latin typeface="Times New Roman" pitchFamily="18" charset="0"/>
              <a:ea typeface="楷体_GB2312"/>
              <a:cs typeface="楷体_GB2312"/>
            </a:endParaRP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400" b="1" dirty="0" smtClean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2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）激发学生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_GB2312"/>
                <a:cs typeface="楷体_GB2312"/>
              </a:rPr>
              <a:t>学会学习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比授业更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重要</a:t>
            </a:r>
            <a:endParaRPr lang="en-US" altLang="zh-CN" sz="2400" b="1" dirty="0" smtClean="0">
              <a:solidFill>
                <a:srgbClr val="000066"/>
              </a:solidFill>
              <a:latin typeface="Times New Roman" pitchFamily="18" charset="0"/>
              <a:ea typeface="楷体_GB2312"/>
              <a:cs typeface="楷体_GB2312"/>
            </a:endParaRP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400" b="1" dirty="0" smtClean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3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）激发学生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_GB2312"/>
                <a:cs typeface="楷体_GB2312"/>
              </a:rPr>
              <a:t>独立思考</a:t>
            </a:r>
            <a:r>
              <a:rPr lang="zh-CN" altLang="en-US" sz="2400" b="1" dirty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比解惑更</a:t>
            </a:r>
            <a:r>
              <a:rPr lang="zh-CN" altLang="en-US" sz="2400" b="1" dirty="0" smtClean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重要</a:t>
            </a:r>
            <a:endParaRPr lang="zh-CN" altLang="en-US" sz="2400" b="1" dirty="0">
              <a:solidFill>
                <a:srgbClr val="000066"/>
              </a:solidFill>
              <a:latin typeface="Times New Roman" pitchFamily="18" charset="0"/>
              <a:ea typeface="楷体_GB2312"/>
              <a:cs typeface="楷体_GB231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2910" y="887931"/>
            <a:ext cx="7696200" cy="1040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lang="en-US" altLang="zh-CN" sz="2200" dirty="0">
                <a:solidFill>
                  <a:srgbClr val="000066"/>
                </a:solidFill>
                <a:latin typeface="楷体_GB2312" charset="-122"/>
                <a:ea typeface="楷体_GB2312" charset="-122"/>
              </a:rPr>
              <a:t>    </a:t>
            </a:r>
            <a:r>
              <a:rPr lang="zh-CN" altLang="en-US" sz="2200" dirty="0" smtClean="0">
                <a:solidFill>
                  <a:srgbClr val="000066"/>
                </a:solidFill>
                <a:latin typeface="楷体_GB2312" charset="-122"/>
                <a:ea typeface="楷体_GB2312" charset="-122"/>
              </a:rPr>
              <a:t>   国内</a:t>
            </a:r>
            <a:r>
              <a:rPr lang="zh-CN" altLang="en-US" sz="2200" dirty="0">
                <a:solidFill>
                  <a:srgbClr val="000066"/>
                </a:solidFill>
                <a:latin typeface="楷体_GB2312" charset="-122"/>
                <a:ea typeface="楷体_GB2312" charset="-122"/>
              </a:rPr>
              <a:t>的学生是</a:t>
            </a:r>
            <a:r>
              <a:rPr lang="zh-CN" altLang="en-US" sz="2200" dirty="0">
                <a:solidFill>
                  <a:srgbClr val="000066"/>
                </a:solidFill>
                <a:latin typeface="Times New Roman"/>
                <a:ea typeface="楷体_GB2312" charset="-122"/>
              </a:rPr>
              <a:t>“</a:t>
            </a:r>
            <a:r>
              <a:rPr lang="zh-CN" altLang="en-US" sz="2200" b="1" dirty="0">
                <a:solidFill>
                  <a:srgbClr val="C00000"/>
                </a:solidFill>
                <a:latin typeface="楷体_GB2312" charset="-122"/>
                <a:ea typeface="楷体_GB2312" charset="-122"/>
              </a:rPr>
              <a:t>教出来的</a:t>
            </a:r>
            <a:r>
              <a:rPr lang="zh-CN" altLang="en-US" sz="2200" dirty="0">
                <a:solidFill>
                  <a:srgbClr val="000066"/>
                </a:solidFill>
                <a:latin typeface="Times New Roman"/>
                <a:ea typeface="楷体_GB2312" charset="-122"/>
              </a:rPr>
              <a:t>”</a:t>
            </a:r>
            <a:r>
              <a:rPr lang="zh-CN" altLang="en-US" sz="2200" dirty="0">
                <a:solidFill>
                  <a:srgbClr val="000066"/>
                </a:solidFill>
                <a:latin typeface="楷体_GB2312" charset="-122"/>
                <a:ea typeface="楷体_GB2312" charset="-122"/>
              </a:rPr>
              <a:t>，是被动的接受，学到的是枯燥、是知识，是教条</a:t>
            </a:r>
            <a:r>
              <a:rPr lang="zh-CN" altLang="en-US" sz="2200" dirty="0" smtClean="0">
                <a:solidFill>
                  <a:srgbClr val="000066"/>
                </a:solidFill>
                <a:latin typeface="楷体_GB2312" charset="-122"/>
                <a:ea typeface="楷体_GB2312" charset="-122"/>
              </a:rPr>
              <a:t>；</a:t>
            </a:r>
            <a:endParaRPr lang="zh-CN" altLang="en-US" sz="2200" dirty="0">
              <a:solidFill>
                <a:srgbClr val="000066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2910" y="3714752"/>
            <a:ext cx="7696200" cy="1040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lang="zh-CN" altLang="en-US" sz="2200" dirty="0" smtClean="0">
                <a:solidFill>
                  <a:srgbClr val="000066"/>
                </a:solidFill>
                <a:latin typeface="楷体_GB2312" charset="-122"/>
                <a:ea typeface="楷体_GB2312" charset="-122"/>
              </a:rPr>
              <a:t>       国外</a:t>
            </a:r>
            <a:r>
              <a:rPr lang="zh-CN" altLang="en-US" sz="2200" dirty="0">
                <a:solidFill>
                  <a:srgbClr val="000066"/>
                </a:solidFill>
                <a:latin typeface="楷体_GB2312" charset="-122"/>
                <a:ea typeface="楷体_GB2312" charset="-122"/>
              </a:rPr>
              <a:t>的学生是</a:t>
            </a:r>
            <a:r>
              <a:rPr lang="zh-CN" altLang="en-US" sz="2200" dirty="0">
                <a:solidFill>
                  <a:srgbClr val="000066"/>
                </a:solidFill>
                <a:latin typeface="Times New Roman"/>
                <a:ea typeface="楷体_GB2312" charset="-122"/>
              </a:rPr>
              <a:t>“</a:t>
            </a:r>
            <a:r>
              <a:rPr lang="zh-CN" altLang="en-US" sz="2200" b="1" dirty="0">
                <a:solidFill>
                  <a:srgbClr val="C00000"/>
                </a:solidFill>
                <a:latin typeface="楷体_GB2312" charset="-122"/>
                <a:ea typeface="楷体_GB2312" charset="-122"/>
              </a:rPr>
              <a:t>学出来的</a:t>
            </a:r>
            <a:r>
              <a:rPr lang="zh-CN" altLang="en-US" sz="2200" dirty="0">
                <a:solidFill>
                  <a:srgbClr val="000066"/>
                </a:solidFill>
                <a:latin typeface="Times New Roman"/>
                <a:ea typeface="楷体_GB2312" charset="-122"/>
              </a:rPr>
              <a:t>”</a:t>
            </a:r>
            <a:r>
              <a:rPr lang="zh-CN" altLang="en-US" sz="2200" dirty="0">
                <a:solidFill>
                  <a:srgbClr val="000066"/>
                </a:solidFill>
                <a:latin typeface="楷体_GB2312" charset="-122"/>
                <a:ea typeface="楷体_GB2312" charset="-122"/>
              </a:rPr>
              <a:t>，是主动的领悟，收获的是兴趣、是素质、是能力</a:t>
            </a:r>
            <a:r>
              <a:rPr lang="zh-CN" altLang="en-US" sz="2200" dirty="0" smtClean="0">
                <a:solidFill>
                  <a:srgbClr val="000066"/>
                </a:solidFill>
                <a:latin typeface="楷体_GB2312" charset="-122"/>
                <a:ea typeface="楷体_GB2312" charset="-122"/>
              </a:rPr>
              <a:t>。</a:t>
            </a:r>
            <a:endParaRPr lang="zh-CN" altLang="en-US" sz="2200" dirty="0">
              <a:solidFill>
                <a:srgbClr val="000066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71538" y="2357430"/>
            <a:ext cx="6643734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MOOC</a:t>
            </a:r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弥补了这个缺点</a:t>
            </a:r>
            <a:endParaRPr lang="zh-CN" altLang="en-US" sz="3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8596" y="5214950"/>
            <a:ext cx="80724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效果、效率、效益兼具的有效教学</a:t>
            </a:r>
          </a:p>
          <a:p>
            <a:pPr algn="ctr"/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7252" y="2143116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华文行楷" pitchFamily="2" charset="-122"/>
              </a:rPr>
              <a:t> 谢谢各位！</a:t>
            </a:r>
            <a:endParaRPr lang="en-US" altLang="zh-CN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华文行楷" pitchFamily="2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57554" y="4000504"/>
            <a:ext cx="5786446" cy="857256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华文行楷" pitchFamily="2" charset="-122"/>
                <a:cs typeface="+mj-cs"/>
              </a:rPr>
              <a:t> 山东大学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华文行楷" pitchFamily="2" charset="-122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09954" y="5000636"/>
            <a:ext cx="5786446" cy="857256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华文行楷" pitchFamily="2" charset="-122"/>
                <a:cs typeface="+mj-cs"/>
              </a:rPr>
              <a:t> 秦静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华文行楷" pitchFamily="2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4" y="857232"/>
            <a:ext cx="7429552" cy="228601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方正粗圆简体" pitchFamily="2" charset="-122"/>
                <a:cs typeface="Times New Roman" pitchFamily="18" charset="0"/>
              </a:rPr>
              <a:t>MOOC</a:t>
            </a:r>
            <a:r>
              <a:rPr lang="zh-CN" altLang="zh-CN" sz="2400" b="1" dirty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在线课程，不同于 80 年代的函授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学习</a:t>
            </a:r>
            <a:r>
              <a:rPr lang="zh-CN" altLang="en-US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和三分屏课堂录像，它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包含</a:t>
            </a:r>
            <a:r>
              <a:rPr lang="zh-CN" altLang="zh-CN" sz="2400" b="1" dirty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了一系列互动演示</a:t>
            </a:r>
            <a:r>
              <a:rPr lang="en-US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:</a:t>
            </a:r>
            <a:r>
              <a:rPr lang="zh-CN" altLang="en-US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 黑板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板书，教授</a:t>
            </a:r>
            <a:r>
              <a:rPr lang="zh-CN" altLang="zh-CN" sz="2400" b="1" dirty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讲解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，循序渐进</a:t>
            </a:r>
            <a:r>
              <a:rPr lang="zh-CN" altLang="zh-CN" sz="2400" b="1" dirty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的问答测试</a:t>
            </a:r>
            <a:r>
              <a:rPr lang="zh-CN" altLang="zh-CN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，</a:t>
            </a:r>
            <a:r>
              <a:rPr lang="zh-CN" altLang="en-US" sz="2400" b="1" dirty="0" smtClean="0">
                <a:solidFill>
                  <a:schemeClr val="tx1"/>
                </a:solidFill>
                <a:latin typeface="方正粗圆简体" pitchFamily="2" charset="-122"/>
                <a:ea typeface="方正粗圆简体" pitchFamily="2" charset="-122"/>
              </a:rPr>
              <a:t>。。。。</a:t>
            </a:r>
            <a:endParaRPr lang="zh-CN" altLang="en-US" sz="2400" b="1" dirty="0">
              <a:solidFill>
                <a:schemeClr val="tx1"/>
              </a:solidFill>
              <a:latin typeface="方正粗圆简体" pitchFamily="2" charset="-122"/>
              <a:ea typeface="方正粗圆简体" pitchFamily="2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571504" y="3143248"/>
            <a:ext cx="8215338" cy="2571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n-cs"/>
              </a:rPr>
              <a:t>课外学习，随时开始，地点不限。学习变得更方便了。。。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粗圆简体" pitchFamily="2" charset="-122"/>
              <a:ea typeface="方正粗圆简体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n-cs"/>
              </a:rPr>
              <a:t>学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n-cs"/>
              </a:rPr>
              <a:t>生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n-cs"/>
              </a:rPr>
              <a:t>间“互相评分”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n-cs"/>
              </a:rPr>
              <a:t>。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粗圆简体" pitchFamily="2" charset="-122"/>
              <a:ea typeface="方正粗圆简体" pitchFamily="2" charset="-122"/>
              <a:cs typeface="+mn-cs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n-cs"/>
              </a:rPr>
              <a:t>师生间、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n-cs"/>
              </a:rPr>
              <a:t>学</a:t>
            </a:r>
            <a:r>
              <a:rPr lang="zh-CN" altLang="en-US" sz="2400" b="1" dirty="0" smtClean="0">
                <a:latin typeface="方正粗圆简体" pitchFamily="2" charset="-122"/>
                <a:ea typeface="方正粗圆简体" pitchFamily="2" charset="-122"/>
              </a:rPr>
              <a:t>生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n-cs"/>
              </a:rPr>
              <a:t>间交流和互动。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粗圆简体" pitchFamily="2" charset="-122"/>
              <a:ea typeface="方正粗圆简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8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453563" y="1344028"/>
            <a:ext cx="1186009" cy="58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方正静蕾简体" pitchFamily="2" charset="-122"/>
                <a:ea typeface="方正静蕾简体" pitchFamily="2" charset="-122"/>
              </a:rPr>
              <a:t>移动</a:t>
            </a:r>
            <a:endParaRPr lang="zh-CN" altLang="en-US" sz="2400" b="1" dirty="0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96637" y="128586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itchFamily="2" charset="-122"/>
                <a:ea typeface="方正静蕾简体" pitchFamily="2" charset="-122"/>
              </a:rPr>
              <a:t>开放</a:t>
            </a:r>
          </a:p>
        </p:txBody>
      </p:sp>
      <p:sp>
        <p:nvSpPr>
          <p:cNvPr id="18" name="矩形 17"/>
          <p:cNvSpPr/>
          <p:nvPr/>
        </p:nvSpPr>
        <p:spPr>
          <a:xfrm>
            <a:off x="4596835" y="127258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静蕾简体" panose="02000000000000000000" pitchFamily="2" charset="-122"/>
                <a:ea typeface="方正静蕾简体" panose="02000000000000000000" pitchFamily="2" charset="-122"/>
              </a:rPr>
              <a:t>互动参与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728" y="3214686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方正大黑简体" pitchFamily="2" charset="-122"/>
                <a:ea typeface="方正大黑简体" pitchFamily="2" charset="-122"/>
              </a:rPr>
              <a:t>让每一个</a:t>
            </a:r>
            <a:r>
              <a:rPr lang="zh-CN" altLang="en-US" sz="32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方正大黑简体" pitchFamily="2" charset="-122"/>
                <a:ea typeface="方正大黑简体" pitchFamily="2" charset="-122"/>
              </a:rPr>
              <a:t>学生方便地获得适合</a:t>
            </a:r>
            <a:endParaRPr lang="en-US" altLang="zh-CN" sz="3200" b="1" dirty="0" smtClean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方正大黑简体" pitchFamily="2" charset="-122"/>
              <a:ea typeface="方正大黑简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方正大黑简体" pitchFamily="2" charset="-122"/>
                <a:ea typeface="方正大黑简体" pitchFamily="2" charset="-122"/>
              </a:rPr>
              <a:t>自己的教育资源。 </a:t>
            </a:r>
            <a:endParaRPr lang="zh-CN" altLang="en-US" sz="32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方正大黑简体" pitchFamily="2" charset="-122"/>
              <a:ea typeface="方正大黑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000108"/>
            <a:ext cx="9033242" cy="2080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MOOC</a:t>
            </a:r>
            <a:r>
              <a:rPr lang="zh-CN" altLang="en-US" sz="3000" dirty="0" smtClean="0"/>
              <a:t>是一种令人兴奋的教学方式，</a:t>
            </a:r>
            <a:endParaRPr lang="en-US" altLang="zh-CN" sz="3000" dirty="0" smtClean="0"/>
          </a:p>
          <a:p>
            <a:pPr>
              <a:lnSpc>
                <a:spcPct val="150000"/>
              </a:lnSpc>
            </a:pPr>
            <a:r>
              <a:rPr lang="zh-CN" altLang="en-US" sz="3000" dirty="0" smtClean="0"/>
              <a:t>不同于千百年来人们习惯的传统课堂教学，</a:t>
            </a:r>
            <a:endParaRPr lang="en-US" altLang="zh-CN" sz="3000" dirty="0" smtClean="0"/>
          </a:p>
          <a:p>
            <a:pPr>
              <a:lnSpc>
                <a:spcPct val="150000"/>
              </a:lnSpc>
            </a:pPr>
            <a:r>
              <a:rPr lang="zh-CN" altLang="en-US" sz="3000" dirty="0" smtClean="0"/>
              <a:t>也不同于过去十多年来在不少学校开展的网络教学。</a:t>
            </a:r>
            <a:endParaRPr lang="zh-CN" altLang="en-US" sz="3000" dirty="0"/>
          </a:p>
        </p:txBody>
      </p:sp>
      <p:sp>
        <p:nvSpPr>
          <p:cNvPr id="4" name="矩形 3"/>
          <p:cNvSpPr/>
          <p:nvPr/>
        </p:nvSpPr>
        <p:spPr>
          <a:xfrm>
            <a:off x="928662" y="3643314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MOOC</a:t>
            </a:r>
            <a:r>
              <a:rPr lang="zh-CN" altLang="en-US" sz="3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的教学理念是一种趋势。。。</a:t>
            </a:r>
            <a:endParaRPr lang="zh-CN" altLang="en-US" sz="3600" dirty="0">
              <a:ln>
                <a:solidFill>
                  <a:srgbClr val="0070C0"/>
                </a:solidFill>
              </a:ln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8662" y="4643446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既服务社会又方便学生。。。</a:t>
            </a:r>
            <a:endParaRPr lang="zh-CN" altLang="en-US" sz="3600" dirty="0">
              <a:ln>
                <a:solidFill>
                  <a:srgbClr val="0070C0"/>
                </a:solidFill>
              </a:ln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/>
          <p:nvPr/>
        </p:nvSpPr>
        <p:spPr>
          <a:xfrm>
            <a:off x="785786" y="2629911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itchFamily="2" charset="-122"/>
                <a:ea typeface="方正大黑简体" pitchFamily="2" charset="-122"/>
              </a:rPr>
              <a:t>既是社会责任又是一种趋势。。。</a:t>
            </a:r>
            <a:endParaRPr lang="zh-CN" altLang="en-US" sz="32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itchFamily="2" charset="-122"/>
              <a:ea typeface="方正大黑简体" pitchFamily="2" charset="-122"/>
            </a:endParaRPr>
          </a:p>
        </p:txBody>
      </p:sp>
      <p:sp>
        <p:nvSpPr>
          <p:cNvPr id="20" name="标题 3"/>
          <p:cNvSpPr txBox="1">
            <a:spLocks/>
          </p:cNvSpPr>
          <p:nvPr/>
        </p:nvSpPr>
        <p:spPr>
          <a:xfrm>
            <a:off x="214282" y="4643446"/>
            <a:ext cx="7786742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        国内的清华大学、国防科技大学。。。</a:t>
            </a:r>
            <a:endParaRPr kumimoji="0" lang="zh-CN" altLang="en-US" sz="32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effectLst/>
              <a:uLnTx/>
              <a:uFillTx/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716332"/>
            <a:ext cx="87815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   正因如此，上至教育部，下至高校甚至社会</a:t>
            </a:r>
            <a:endParaRPr lang="en-US" altLang="zh-CN" sz="3200" b="1" dirty="0" smtClean="0">
              <a:solidFill>
                <a:srgbClr val="000000"/>
              </a:solidFill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力量都在建设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MOOC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平台与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MOOC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课程。。。</a:t>
            </a:r>
            <a:endParaRPr lang="zh-CN" altLang="en-US" sz="3200" b="1" dirty="0">
              <a:solidFill>
                <a:srgbClr val="000000"/>
              </a:solidFill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214282" y="3571876"/>
            <a:ext cx="7786742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        本来就是世界著名大学兴起的。。。</a:t>
            </a:r>
            <a:endParaRPr kumimoji="0" lang="zh-CN" altLang="en-US" sz="32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effectLst/>
              <a:uLnTx/>
              <a:uFillTx/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/>
          <p:nvPr/>
        </p:nvSpPr>
        <p:spPr>
          <a:xfrm>
            <a:off x="1428728" y="1129713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itchFamily="2" charset="-122"/>
                <a:ea typeface="方正大黑简体" pitchFamily="2" charset="-122"/>
              </a:rPr>
              <a:t>喜欢、兴趣、热爱、责任</a:t>
            </a:r>
            <a:endParaRPr lang="zh-CN" altLang="en-US" sz="32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itchFamily="2" charset="-122"/>
              <a:ea typeface="方正大黑简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466" y="4286256"/>
            <a:ext cx="8348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        我们喜欢这种挑战，对这种教学模式感兴趣，并在研究过程中爱上了</a:t>
            </a:r>
            <a:r>
              <a:rPr lang="en-US" altLang="zh-CN" sz="32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MOOC</a:t>
            </a:r>
            <a:r>
              <a:rPr lang="zh-CN" altLang="en-US" sz="32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。。。</a:t>
            </a:r>
            <a:endParaRPr lang="zh-CN" altLang="en-US" sz="32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  <p:sp>
        <p:nvSpPr>
          <p:cNvPr id="20" name="标题 3"/>
          <p:cNvSpPr txBox="1">
            <a:spLocks/>
          </p:cNvSpPr>
          <p:nvPr/>
        </p:nvSpPr>
        <p:spPr>
          <a:xfrm>
            <a:off x="285720" y="1763618"/>
            <a:ext cx="8501122" cy="230832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        对教师来说，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MOOC </a:t>
            </a: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是一种鼓励也是一种压力，它是互联网最终要变革教育的起点，实际上它也预示着教师临界点的到来。。。</a:t>
            </a:r>
            <a:endParaRPr kumimoji="0" lang="zh-CN" altLang="en-US" sz="32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effectLst/>
              <a:uLnTx/>
              <a:uFillTx/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57136" y="282339"/>
            <a:ext cx="4915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我们为什么做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MOOC</a:t>
            </a:r>
            <a:r>
              <a:rPr lang="zh-CN" altLang="en-US" sz="3600" b="1" dirty="0" smtClean="0">
                <a:solidFill>
                  <a:srgbClr val="000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？</a:t>
            </a:r>
            <a:endParaRPr lang="zh-CN" altLang="en-US" sz="3600" b="1" dirty="0">
              <a:solidFill>
                <a:srgbClr val="000000"/>
              </a:solidFill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66466" y="2430844"/>
            <a:ext cx="8348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        “中国大学</a:t>
            </a:r>
            <a:r>
              <a:rPr lang="en-US" altLang="zh-CN" sz="32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MOOC</a:t>
            </a:r>
            <a:r>
              <a:rPr lang="zh-CN" altLang="en-US" sz="32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”上第一门</a:t>
            </a:r>
            <a:r>
              <a:rPr lang="en-US" altLang="zh-CN" sz="32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MOOC</a:t>
            </a:r>
            <a:r>
              <a:rPr lang="zh-CN" altLang="en-US" sz="32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ea typeface="方正大黑简体" pitchFamily="2" charset="-122"/>
                <a:cs typeface="Times New Roman" pitchFamily="18" charset="0"/>
              </a:rPr>
              <a:t>线性代数。。。</a:t>
            </a:r>
            <a:endParaRPr lang="zh-CN" altLang="en-US" sz="32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  <p:sp>
        <p:nvSpPr>
          <p:cNvPr id="9" name="标题 3"/>
          <p:cNvSpPr txBox="1">
            <a:spLocks/>
          </p:cNvSpPr>
          <p:nvPr/>
        </p:nvSpPr>
        <p:spPr>
          <a:xfrm>
            <a:off x="500034" y="1285860"/>
            <a:ext cx="8501122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月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日上线。</a:t>
            </a:r>
            <a:endParaRPr kumimoji="0" lang="zh-CN" altLang="en-US" sz="32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effectLst/>
              <a:uLnTx/>
              <a:uFillTx/>
              <a:latin typeface="Times New Roman" pitchFamily="18" charset="0"/>
              <a:ea typeface="方正大黑简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754</TotalTime>
  <Words>1288</Words>
  <Application>Microsoft Office PowerPoint</Application>
  <PresentationFormat>全屏显示(4:3)</PresentationFormat>
  <Paragraphs>129</Paragraphs>
  <Slides>38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1" baseType="lpstr">
      <vt:lpstr>暗香扑面</vt:lpstr>
      <vt:lpstr>公式</vt:lpstr>
      <vt:lpstr>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 谢谢各位！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83</cp:revision>
  <dcterms:created xsi:type="dcterms:W3CDTF">2014-12-03T13:47:29Z</dcterms:created>
  <dcterms:modified xsi:type="dcterms:W3CDTF">2015-01-09T02:02:48Z</dcterms:modified>
</cp:coreProperties>
</file>